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BF3F7"/>
    <a:srgbClr val="E6ECED"/>
    <a:srgbClr val="E5E5DE"/>
    <a:srgbClr val="F4F5EC"/>
    <a:srgbClr val="E6F5F6"/>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51" autoAdjust="0"/>
    <p:restoredTop sz="92359" autoAdjust="0"/>
  </p:normalViewPr>
  <p:slideViewPr>
    <p:cSldViewPr snapToGrid="0" showGuides="1">
      <p:cViewPr varScale="1">
        <p:scale>
          <a:sx n="16" d="100"/>
          <a:sy n="16" d="100"/>
        </p:scale>
        <p:origin x="1107" y="105"/>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hyperlink" Target="mailto:ucab351@ucl.ac.uk" TargetMode="Externa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descr="Poster title"/>
          <p:cNvSpPr>
            <a:spLocks noGrp="1"/>
          </p:cNvSpPr>
          <p:nvPr>
            <p:ph type="title"/>
          </p:nvPr>
        </p:nvSpPr>
        <p:spPr>
          <a:xfrm>
            <a:off x="1058785" y="919091"/>
            <a:ext cx="40717941" cy="2086469"/>
          </a:xfrm>
        </p:spPr>
        <p:txBody>
          <a:bodyPr/>
          <a:lstStyle/>
          <a:p>
            <a:r>
              <a:rPr lang="en-US" dirty="0" err="1"/>
              <a:t>ChineseHEARTS</a:t>
            </a:r>
            <a:r>
              <a:rPr lang="en-US" dirty="0"/>
              <a:t>: Using Hearts to Detect Regional Stereotypes in Chinese Texts</a:t>
            </a:r>
            <a:br>
              <a:rPr lang="en-US" dirty="0"/>
            </a:br>
            <a:endParaRPr lang="en-GB" dirty="0"/>
          </a:p>
        </p:txBody>
      </p:sp>
      <p:sp>
        <p:nvSpPr>
          <p:cNvPr id="30" name="Text Placeholder 29" descr="Authors"/>
          <p:cNvSpPr>
            <a:spLocks noGrp="1"/>
          </p:cNvSpPr>
          <p:nvPr>
            <p:ph type="body" sz="quarter" idx="10"/>
          </p:nvPr>
        </p:nvSpPr>
        <p:spPr/>
        <p:txBody>
          <a:bodyPr/>
          <a:lstStyle/>
          <a:p>
            <a:r>
              <a:rPr lang="en-GB" dirty="0" err="1"/>
              <a:t>Zewei</a:t>
            </a:r>
            <a:r>
              <a:rPr lang="en-GB" dirty="0"/>
              <a:t> Hu</a:t>
            </a:r>
          </a:p>
        </p:txBody>
      </p:sp>
      <p:sp>
        <p:nvSpPr>
          <p:cNvPr id="31" name="Text Placeholder 30" descr="Department or institution"/>
          <p:cNvSpPr>
            <a:spLocks noGrp="1"/>
          </p:cNvSpPr>
          <p:nvPr>
            <p:ph type="body" sz="quarter" idx="11"/>
          </p:nvPr>
        </p:nvSpPr>
        <p:spPr/>
        <p:txBody>
          <a:bodyPr/>
          <a:lstStyle/>
          <a:p>
            <a:endParaRPr lang="en-GB" dirty="0"/>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p:txBody>
          <a:bodyPr/>
          <a:lstStyle/>
          <a:p>
            <a:r>
              <a:rPr lang="en-US" altLang="zh-CN" b="1" dirty="0"/>
              <a:t>Paper Title:</a:t>
            </a:r>
            <a:r>
              <a:rPr lang="en-US" altLang="zh-CN" dirty="0"/>
              <a:t> HEARTS: A Holistic Framework for Explainable, Sustainable and Robust Text Stereotype Detection </a:t>
            </a:r>
          </a:p>
          <a:p>
            <a:r>
              <a:rPr lang="en-GB" sz="3600" dirty="0"/>
              <a:t>1.Introduced EMGSD, a multi-grain stereotype dataset</a:t>
            </a:r>
            <a:r>
              <a:rPr lang="en-US" sz="3600" dirty="0"/>
              <a:t>.</a:t>
            </a:r>
            <a:endParaRPr lang="en-GB" sz="3600" dirty="0"/>
          </a:p>
          <a:p>
            <a:r>
              <a:rPr lang="en-GB" sz="3600" dirty="0"/>
              <a:t>2.Developed a fine-tuned ALBERT-V2 stereotype classifier achieving over 80% accuracy with low carbon footprint.</a:t>
            </a:r>
          </a:p>
          <a:p>
            <a:r>
              <a:rPr lang="en-GB" sz="3600" dirty="0"/>
              <a:t> 3.Implemented token-level explainability for confidence and feature rankings.</a:t>
            </a:r>
          </a:p>
          <a:p>
            <a:r>
              <a:rPr lang="en-GB" sz="3600" dirty="0"/>
              <a:t> 4.Applied the framework to audit LLMs, showing bias reduction trends over time.</a:t>
            </a:r>
          </a:p>
        </p:txBody>
      </p:sp>
      <p:sp>
        <p:nvSpPr>
          <p:cNvPr id="40" name="Content Placeholder 39" descr="Column 1, box 2"/>
          <p:cNvSpPr>
            <a:spLocks noGrp="1"/>
          </p:cNvSpPr>
          <p:nvPr>
            <p:ph sz="quarter" idx="22"/>
          </p:nvPr>
        </p:nvSpPr>
        <p:spPr/>
        <p:txBody>
          <a:bodyPr/>
          <a:lstStyle/>
          <a:p>
            <a:r>
              <a:rPr lang="en-US" altLang="zh-CN" dirty="0"/>
              <a:t>Contextualization: Regional Stereotypes in China</a:t>
            </a:r>
          </a:p>
          <a:p>
            <a:r>
              <a:rPr lang="en-US" sz="3600" dirty="0"/>
              <a:t>Problem Statement: Unlike general cultural stereotypes, regional bias in China is deeply rooted in the Hukou (Household Registration) system. This system creates a structural divide between urban and rural populations, influencing the distribution of public resources such as elite education and social welfare. </a:t>
            </a:r>
          </a:p>
          <a:p>
            <a:r>
              <a:rPr lang="en-US" sz="3600" dirty="0"/>
              <a:t>The Role of AI: Automated systems in recruitment and financial services risk perpetuating these systemic inequalities by using regional markers as proxies for socioeconomic status. </a:t>
            </a:r>
          </a:p>
          <a:p>
            <a:r>
              <a:rPr lang="en-US" sz="3600" dirty="0"/>
              <a:t>SDG 10.3 (Equal Opportunity): By detecting and explaining regional bias, this project directly supports the elimination of discriminatory laws, policies, and practices that arise from geographic origins.</a:t>
            </a:r>
            <a:endParaRPr lang="en-GB" sz="3600" dirty="0"/>
          </a:p>
        </p:txBody>
      </p:sp>
      <p:sp>
        <p:nvSpPr>
          <p:cNvPr id="2" name="Content Placeholder 1" descr="Column 2, box 1"/>
          <p:cNvSpPr>
            <a:spLocks noGrp="1"/>
          </p:cNvSpPr>
          <p:nvPr>
            <p:ph sz="quarter" idx="16"/>
          </p:nvPr>
        </p:nvSpPr>
        <p:spPr>
          <a:xfrm>
            <a:off x="14857200" y="5857197"/>
            <a:ext cx="13095499" cy="13305375"/>
          </a:xfrm>
        </p:spPr>
        <p:txBody>
          <a:bodyPr/>
          <a:lstStyle/>
          <a:p>
            <a:r>
              <a:rPr lang="en-GB" altLang="zh-CN" b="1" dirty="0"/>
              <a:t>Model </a:t>
            </a:r>
            <a:r>
              <a:rPr lang="en-US" altLang="zh-CN" b="1" dirty="0"/>
              <a:t>localisation</a:t>
            </a:r>
            <a:endParaRPr lang="en-GB" altLang="zh-CN" b="1" dirty="0"/>
          </a:p>
          <a:p>
            <a:endParaRPr lang="en-GB" dirty="0"/>
          </a:p>
          <a:p>
            <a:endParaRPr lang="en-GB" dirty="0"/>
          </a:p>
          <a:p>
            <a:endParaRPr lang="en-GB" dirty="0"/>
          </a:p>
          <a:p>
            <a:endParaRPr lang="en-GB" dirty="0"/>
          </a:p>
          <a:p>
            <a:r>
              <a:rPr lang="en-US" altLang="zh-CN" b="1" dirty="0"/>
              <a:t>Using SAEs to dive deeper into the black box</a:t>
            </a:r>
            <a:endParaRPr lang="en-GB" b="1" dirty="0"/>
          </a:p>
        </p:txBody>
      </p:sp>
      <p:sp>
        <p:nvSpPr>
          <p:cNvPr id="38" name="Content Placeholder 37" descr="Column 2, box 2"/>
          <p:cNvSpPr>
            <a:spLocks noGrp="1"/>
          </p:cNvSpPr>
          <p:nvPr>
            <p:ph sz="quarter" idx="20"/>
          </p:nvPr>
        </p:nvSpPr>
        <p:spPr>
          <a:xfrm>
            <a:off x="14852968" y="19889788"/>
            <a:ext cx="13094463" cy="7705894"/>
          </a:xfrm>
        </p:spPr>
        <p:txBody>
          <a:bodyPr anchor="t"/>
          <a:lstStyle/>
          <a:p>
            <a:r>
              <a:rPr lang="en-US" altLang="zh-CN" dirty="0"/>
              <a:t>Dataset Construction (CRSD-7k)</a:t>
            </a:r>
          </a:p>
          <a:p>
            <a:r>
              <a:rPr lang="en-US" altLang="zh-CN" sz="3200" dirty="0"/>
              <a:t>Challenge: Lack of dedicated </a:t>
            </a:r>
          </a:p>
          <a:p>
            <a:r>
              <a:rPr lang="en-US" altLang="zh-CN" sz="3200" dirty="0"/>
              <a:t>corpora targeting Chinese </a:t>
            </a:r>
          </a:p>
          <a:p>
            <a:r>
              <a:rPr lang="en-US" altLang="zh-CN" sz="3200" dirty="0"/>
              <a:t>regional stereotypes.</a:t>
            </a:r>
          </a:p>
          <a:p>
            <a:endParaRPr lang="en-US" altLang="zh-CN" sz="3200" dirty="0"/>
          </a:p>
          <a:p>
            <a:r>
              <a:rPr lang="en-US" altLang="zh-CN" sz="3200" dirty="0"/>
              <a:t>.</a:t>
            </a:r>
          </a:p>
          <a:p>
            <a:r>
              <a:rPr lang="en-US" altLang="zh-CN" sz="3200" dirty="0"/>
              <a:t>.</a:t>
            </a:r>
          </a:p>
          <a:p>
            <a:endParaRPr lang="en-GB" altLang="zh-CN" dirty="0"/>
          </a:p>
          <a:p>
            <a:r>
              <a:rPr lang="en-US" altLang="zh-CN" dirty="0"/>
              <a:t>:</a:t>
            </a:r>
          </a:p>
          <a:p>
            <a:r>
              <a:rPr lang="en-GB" altLang="zh-CN" dirty="0"/>
              <a:t>                                           </a:t>
            </a:r>
          </a:p>
          <a:p>
            <a:endParaRPr lang="en-GB" dirty="0"/>
          </a:p>
        </p:txBody>
      </p:sp>
      <p:sp>
        <p:nvSpPr>
          <p:cNvPr id="35" name="Content Placeholder 34" descr="Column 3, box 1"/>
          <p:cNvSpPr>
            <a:spLocks noGrp="1"/>
          </p:cNvSpPr>
          <p:nvPr>
            <p:ph sz="quarter" idx="17"/>
          </p:nvPr>
        </p:nvSpPr>
        <p:spPr/>
        <p:txBody>
          <a:bodyPr/>
          <a:lstStyle/>
          <a:p>
            <a:r>
              <a:rPr lang="en-GB" dirty="0"/>
              <a:t>Model Performance</a:t>
            </a:r>
          </a:p>
          <a:p>
            <a:endParaRPr lang="en-GB" dirty="0"/>
          </a:p>
        </p:txBody>
      </p:sp>
      <p:sp>
        <p:nvSpPr>
          <p:cNvPr id="37" name="Content Placeholder 36" descr="Column 3, box 2"/>
          <p:cNvSpPr>
            <a:spLocks noGrp="1"/>
          </p:cNvSpPr>
          <p:nvPr>
            <p:ph sz="quarter" idx="19"/>
          </p:nvPr>
        </p:nvSpPr>
        <p:spPr>
          <a:xfrm>
            <a:off x="28674000" y="14286805"/>
            <a:ext cx="13104000" cy="7688632"/>
          </a:xfrm>
        </p:spPr>
        <p:txBody>
          <a:bodyPr/>
          <a:lstStyle/>
          <a:p>
            <a:r>
              <a:rPr lang="en-GB" dirty="0"/>
              <a:t>Evaluation of the </a:t>
            </a:r>
            <a:r>
              <a:rPr lang="en-GB" dirty="0" err="1"/>
              <a:t>Perfromance</a:t>
            </a:r>
            <a:endParaRPr lang="en-GB" dirty="0"/>
          </a:p>
          <a:p>
            <a:endParaRPr lang="en-GB" dirty="0"/>
          </a:p>
          <a:p>
            <a:endParaRPr lang="en-US" dirty="0"/>
          </a:p>
          <a:p>
            <a:endParaRPr lang="en-US" dirty="0"/>
          </a:p>
          <a:p>
            <a:endParaRPr lang="en-US" dirty="0"/>
          </a:p>
          <a:p>
            <a:endParaRPr lang="en-US" dirty="0"/>
          </a:p>
          <a:p>
            <a:endParaRPr lang="en-US" sz="2400" dirty="0"/>
          </a:p>
        </p:txBody>
      </p:sp>
      <p:sp>
        <p:nvSpPr>
          <p:cNvPr id="39" name="Content Placeholder 38" descr="Column 3, box 3"/>
          <p:cNvSpPr>
            <a:spLocks noGrp="1"/>
          </p:cNvSpPr>
          <p:nvPr>
            <p:ph sz="quarter" idx="21"/>
          </p:nvPr>
        </p:nvSpPr>
        <p:spPr/>
        <p:txBody>
          <a:bodyPr/>
          <a:lstStyle/>
          <a:p>
            <a:r>
              <a:rPr lang="en-GB" dirty="0"/>
              <a:t>Discussion and Critical Reflections on SDGs</a:t>
            </a:r>
          </a:p>
        </p:txBody>
      </p:sp>
      <p:sp>
        <p:nvSpPr>
          <p:cNvPr id="33" name="Text Placeholder 32" descr="Contact details"/>
          <p:cNvSpPr>
            <a:spLocks noGrp="1"/>
          </p:cNvSpPr>
          <p:nvPr>
            <p:ph type="body" sz="quarter" idx="13"/>
          </p:nvPr>
        </p:nvSpPr>
        <p:spPr/>
        <p:txBody>
          <a:bodyPr>
            <a:normAutofit lnSpcReduction="10000"/>
          </a:bodyPr>
          <a:lstStyle/>
          <a:p>
            <a:r>
              <a:rPr lang="en-GB" dirty="0"/>
              <a:t>Email:</a:t>
            </a:r>
            <a:r>
              <a:rPr lang="en-GB" altLang="zh-CN" dirty="0">
                <a:hlinkClick r:id="rId2"/>
              </a:rPr>
              <a:t>ucab351@ucl.ac.uk</a:t>
            </a:r>
            <a:endParaRPr lang="en-GB" altLang="zh-CN" dirty="0"/>
          </a:p>
          <a:p>
            <a:r>
              <a:rPr lang="en-GB" dirty="0" err="1"/>
              <a:t>Githublink:https</a:t>
            </a:r>
            <a:r>
              <a:rPr lang="en-GB" dirty="0"/>
              <a:t>://github.com/ZeweiHu1976/</a:t>
            </a:r>
            <a:r>
              <a:rPr lang="en-GB" dirty="0" err="1"/>
              <a:t>chinese</a:t>
            </a:r>
            <a:r>
              <a:rPr lang="en-GB" dirty="0"/>
              <a:t>-stereotype-detection</a:t>
            </a:r>
          </a:p>
        </p:txBody>
      </p:sp>
      <p:sp>
        <p:nvSpPr>
          <p:cNvPr id="32" name="Text Placeholder 31" descr="Collaborator logos"/>
          <p:cNvSpPr>
            <a:spLocks noGrp="1"/>
          </p:cNvSpPr>
          <p:nvPr>
            <p:ph type="body" sz="quarter" idx="12"/>
          </p:nvPr>
        </p:nvSpPr>
        <p:spPr/>
        <p:txBody>
          <a:bodyPr/>
          <a:lstStyle/>
          <a:p>
            <a:endParaRPr lang="en-GB" dirty="0"/>
          </a:p>
        </p:txBody>
      </p:sp>
      <p:sp>
        <p:nvSpPr>
          <p:cNvPr id="7" name="Rectangle 5">
            <a:extLst>
              <a:ext uri="{FF2B5EF4-FFF2-40B4-BE49-F238E27FC236}">
                <a16:creationId xmlns:a16="http://schemas.microsoft.com/office/drawing/2014/main" id="{AAB76A70-B6A2-8FB3-2021-D55AEAEB69AF}"/>
              </a:ext>
            </a:extLst>
          </p:cNvPr>
          <p:cNvSpPr>
            <a:spLocks noChangeArrowheads="1"/>
          </p:cNvSpPr>
          <p:nvPr/>
        </p:nvSpPr>
        <p:spPr bwMode="auto">
          <a:xfrm>
            <a:off x="0" y="0"/>
            <a:ext cx="4280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Dataset Construction (CRSD-7k):</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Challenge:</a:t>
            </a:r>
            <a:r>
              <a:rPr kumimoji="0" lang="zh-CN" altLang="zh-CN" sz="1800" b="0" i="0" u="none" strike="noStrike" cap="none" normalizeH="0" baseline="0">
                <a:ln>
                  <a:noFill/>
                </a:ln>
                <a:solidFill>
                  <a:schemeClr val="tx1"/>
                </a:solidFill>
                <a:effectLst/>
                <a:latin typeface="Arial" panose="020B0604020202020204" pitchFamily="34" charset="0"/>
              </a:rPr>
              <a:t> Lack of dedicated corpora targeting Chinese regional stereotypes.</a:t>
            </a:r>
            <a:br>
              <a:rPr kumimoji="0" lang="zh-CN" altLang="zh-CN" sz="1800" b="0" i="0" u="none" strike="noStrike" cap="none" normalizeH="0" baseline="0">
                <a:ln>
                  <a:noFill/>
                </a:ln>
                <a:solidFill>
                  <a:schemeClr val="tx1"/>
                </a:solidFill>
                <a:effectLst/>
                <a:latin typeface="Arial" panose="020B0604020202020204" pitchFamily="34" charset="0"/>
              </a:rPr>
            </a:br>
            <a:r>
              <a:rPr kumimoji="0" lang="zh-CN" altLang="zh-CN" sz="1800" b="1" i="0" u="none" strike="noStrike" cap="none" normalizeH="0" baseline="0">
                <a:ln>
                  <a:noFill/>
                </a:ln>
                <a:solidFill>
                  <a:schemeClr val="tx1"/>
                </a:solidFill>
                <a:effectLst/>
                <a:latin typeface="Arial" panose="020B0604020202020204" pitchFamily="34" charset="0"/>
              </a:rPr>
              <a:t>Source:</a:t>
            </a:r>
            <a:r>
              <a:rPr kumimoji="0" lang="zh-CN" altLang="zh-CN" sz="1800" b="0" i="0" u="none" strike="noStrike" cap="none" normalizeH="0" baseline="0">
                <a:ln>
                  <a:noFill/>
                </a:ln>
                <a:solidFill>
                  <a:schemeClr val="tx1"/>
                </a:solidFill>
                <a:effectLst/>
                <a:latin typeface="Arial" panose="020B0604020202020204" pitchFamily="34" charset="0"/>
              </a:rPr>
              <a:t> Refined from the COLD dataset to ensure ethical compliance.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Process:</a:t>
            </a:r>
            <a:r>
              <a:rPr kumimoji="0" lang="zh-CN" altLang="zh-CN" sz="1800" b="0" i="0" u="none" strike="noStrike" cap="none" normalizeH="0" baseline="0">
                <a:ln>
                  <a:noFill/>
                </a:ln>
                <a:solidFill>
                  <a:schemeClr val="tx1"/>
                </a:solidFill>
                <a:effectLst/>
                <a:latin typeface="Arial" panose="020B0604020202020204" pitchFamily="34" charset="0"/>
              </a:rPr>
              <a:t> Regional stereotype instances were extracted using AI-assisted pipelines, followed by human verification.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Adaptation to the Chinese Context:</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Triangulation:</a:t>
            </a:r>
            <a:r>
              <a:rPr kumimoji="0" lang="zh-CN" altLang="zh-CN" sz="1800" b="0" i="0" u="none" strike="noStrike" cap="none" normalizeH="0" baseline="0">
                <a:ln>
                  <a:noFill/>
                </a:ln>
                <a:solidFill>
                  <a:schemeClr val="tx1"/>
                </a:solidFill>
                <a:effectLst/>
                <a:latin typeface="Arial" panose="020B0604020202020204" pitchFamily="34" charset="0"/>
              </a:rPr>
              <a:t> Generated 7,296 samples in a “Stereotype–Neutral–Unrelated” triplet format to align with the original HEARTS framework.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Refined Prompting:</a:t>
            </a:r>
            <a:r>
              <a:rPr kumimoji="0" lang="zh-CN" altLang="zh-CN" sz="1800" b="0" i="0" u="none" strike="noStrike" cap="none" normalizeH="0" baseline="0">
                <a:ln>
                  <a:noFill/>
                </a:ln>
                <a:solidFill>
                  <a:schemeClr val="tx1"/>
                </a:solidFill>
                <a:effectLst/>
                <a:latin typeface="Arial" panose="020B0604020202020204" pitchFamily="34" charset="0"/>
              </a:rPr>
              <a:t> Re-designed data augmentation prompts to better suit Chinese large language models, thereby ensuring high-quality synthetic data for model training.</a:t>
            </a:r>
          </a:p>
        </p:txBody>
      </p:sp>
      <p:pic>
        <p:nvPicPr>
          <p:cNvPr id="10" name="图片 9">
            <a:extLst>
              <a:ext uri="{FF2B5EF4-FFF2-40B4-BE49-F238E27FC236}">
                <a16:creationId xmlns:a16="http://schemas.microsoft.com/office/drawing/2014/main" id="{66D28AA5-6877-588E-6726-E6C18164964B}"/>
              </a:ext>
            </a:extLst>
          </p:cNvPr>
          <p:cNvPicPr>
            <a:picLocks noChangeAspect="1"/>
          </p:cNvPicPr>
          <p:nvPr/>
        </p:nvPicPr>
        <p:blipFill>
          <a:blip r:embed="rId3"/>
          <a:stretch>
            <a:fillRect/>
          </a:stretch>
        </p:blipFill>
        <p:spPr>
          <a:xfrm>
            <a:off x="20374080" y="20770881"/>
            <a:ext cx="7301760" cy="6824801"/>
          </a:xfrm>
          <a:prstGeom prst="rect">
            <a:avLst/>
          </a:prstGeom>
        </p:spPr>
      </p:pic>
      <p:pic>
        <p:nvPicPr>
          <p:cNvPr id="12" name="图片 11">
            <a:extLst>
              <a:ext uri="{FF2B5EF4-FFF2-40B4-BE49-F238E27FC236}">
                <a16:creationId xmlns:a16="http://schemas.microsoft.com/office/drawing/2014/main" id="{D571BDC9-E0F3-7878-8B05-C9D0BCEB1CB4}"/>
              </a:ext>
            </a:extLst>
          </p:cNvPr>
          <p:cNvPicPr>
            <a:picLocks noChangeAspect="1"/>
          </p:cNvPicPr>
          <p:nvPr/>
        </p:nvPicPr>
        <p:blipFill>
          <a:blip r:embed="rId4"/>
          <a:stretch>
            <a:fillRect/>
          </a:stretch>
        </p:blipFill>
        <p:spPr>
          <a:xfrm>
            <a:off x="14852968" y="23286638"/>
            <a:ext cx="7101840" cy="4272051"/>
          </a:xfrm>
          <a:prstGeom prst="rect">
            <a:avLst/>
          </a:prstGeom>
        </p:spPr>
      </p:pic>
      <p:pic>
        <p:nvPicPr>
          <p:cNvPr id="13" name="图片 12">
            <a:extLst>
              <a:ext uri="{FF2B5EF4-FFF2-40B4-BE49-F238E27FC236}">
                <a16:creationId xmlns:a16="http://schemas.microsoft.com/office/drawing/2014/main" id="{7FF86178-541F-94B2-3708-7F9AA07716F3}"/>
              </a:ext>
            </a:extLst>
          </p:cNvPr>
          <p:cNvPicPr>
            <a:picLocks noChangeAspect="1"/>
          </p:cNvPicPr>
          <p:nvPr/>
        </p:nvPicPr>
        <p:blipFill>
          <a:blip r:embed="rId5"/>
          <a:stretch>
            <a:fillRect/>
          </a:stretch>
        </p:blipFill>
        <p:spPr>
          <a:xfrm>
            <a:off x="35775976" y="6492788"/>
            <a:ext cx="6000750" cy="5117254"/>
          </a:xfrm>
          <a:prstGeom prst="rect">
            <a:avLst/>
          </a:prstGeom>
        </p:spPr>
      </p:pic>
      <p:pic>
        <p:nvPicPr>
          <p:cNvPr id="17" name="图片 16">
            <a:extLst>
              <a:ext uri="{FF2B5EF4-FFF2-40B4-BE49-F238E27FC236}">
                <a16:creationId xmlns:a16="http://schemas.microsoft.com/office/drawing/2014/main" id="{6A197242-FF6B-7730-B79A-618718E1E15C}"/>
              </a:ext>
            </a:extLst>
          </p:cNvPr>
          <p:cNvPicPr>
            <a:picLocks noChangeAspect="1"/>
          </p:cNvPicPr>
          <p:nvPr/>
        </p:nvPicPr>
        <p:blipFill>
          <a:blip r:embed="rId6"/>
          <a:stretch>
            <a:fillRect/>
          </a:stretch>
        </p:blipFill>
        <p:spPr>
          <a:xfrm>
            <a:off x="14870005" y="11610041"/>
            <a:ext cx="13095499" cy="3016953"/>
          </a:xfrm>
          <a:prstGeom prst="rect">
            <a:avLst/>
          </a:prstGeom>
        </p:spPr>
      </p:pic>
      <p:pic>
        <p:nvPicPr>
          <p:cNvPr id="21" name="图片 20" descr="文本, 表格&#10;&#10;AI 生成的内容可能不正确。">
            <a:extLst>
              <a:ext uri="{FF2B5EF4-FFF2-40B4-BE49-F238E27FC236}">
                <a16:creationId xmlns:a16="http://schemas.microsoft.com/office/drawing/2014/main" id="{3F27B39F-FDF7-E3CF-0530-F2852AC2B57C}"/>
              </a:ext>
            </a:extLst>
          </p:cNvPr>
          <p:cNvPicPr>
            <a:picLocks noChangeAspect="1"/>
          </p:cNvPicPr>
          <p:nvPr/>
        </p:nvPicPr>
        <p:blipFill>
          <a:blip r:embed="rId7"/>
          <a:stretch>
            <a:fillRect/>
          </a:stretch>
        </p:blipFill>
        <p:spPr>
          <a:xfrm>
            <a:off x="15452860" y="14669512"/>
            <a:ext cx="11552420" cy="4493060"/>
          </a:xfrm>
          <a:prstGeom prst="rect">
            <a:avLst/>
          </a:prstGeom>
        </p:spPr>
      </p:pic>
      <p:pic>
        <p:nvPicPr>
          <p:cNvPr id="26" name="图片 25">
            <a:extLst>
              <a:ext uri="{FF2B5EF4-FFF2-40B4-BE49-F238E27FC236}">
                <a16:creationId xmlns:a16="http://schemas.microsoft.com/office/drawing/2014/main" id="{E348498D-C3CA-BAFC-6AD1-4190129C0447}"/>
              </a:ext>
            </a:extLst>
          </p:cNvPr>
          <p:cNvPicPr>
            <a:picLocks noChangeAspect="1"/>
          </p:cNvPicPr>
          <p:nvPr/>
        </p:nvPicPr>
        <p:blipFill>
          <a:blip r:embed="rId8"/>
          <a:stretch>
            <a:fillRect/>
          </a:stretch>
        </p:blipFill>
        <p:spPr>
          <a:xfrm>
            <a:off x="14870005" y="6739615"/>
            <a:ext cx="12805835" cy="3870412"/>
          </a:xfrm>
          <a:prstGeom prst="rect">
            <a:avLst/>
          </a:prstGeom>
        </p:spPr>
      </p:pic>
      <p:sp>
        <p:nvSpPr>
          <p:cNvPr id="43" name="文本框 42">
            <a:extLst>
              <a:ext uri="{FF2B5EF4-FFF2-40B4-BE49-F238E27FC236}">
                <a16:creationId xmlns:a16="http://schemas.microsoft.com/office/drawing/2014/main" id="{A081FC6A-0D73-768F-BDA2-F59807688A84}"/>
              </a:ext>
            </a:extLst>
          </p:cNvPr>
          <p:cNvSpPr txBox="1"/>
          <p:nvPr/>
        </p:nvSpPr>
        <p:spPr>
          <a:xfrm rot="10800000" flipV="1">
            <a:off x="29109374" y="11887612"/>
            <a:ext cx="6428400" cy="923330"/>
          </a:xfrm>
          <a:prstGeom prst="rect">
            <a:avLst/>
          </a:prstGeom>
          <a:noFill/>
        </p:spPr>
        <p:txBody>
          <a:bodyPr wrap="square" rtlCol="0">
            <a:spAutoFit/>
          </a:bodyPr>
          <a:lstStyle/>
          <a:p>
            <a:r>
              <a:rPr lang="en-US" altLang="zh-CN" dirty="0"/>
              <a:t>Despite a minor variance in Macro F1 (78.12% vs 81.5% , the results effectively confirm the reliability and utility of the HEARTS framework for stereotype detection.</a:t>
            </a:r>
          </a:p>
        </p:txBody>
      </p:sp>
      <p:pic>
        <p:nvPicPr>
          <p:cNvPr id="45" name="图片 44">
            <a:extLst>
              <a:ext uri="{FF2B5EF4-FFF2-40B4-BE49-F238E27FC236}">
                <a16:creationId xmlns:a16="http://schemas.microsoft.com/office/drawing/2014/main" id="{A8708820-6880-67CD-230C-5EDA88B8657B}"/>
              </a:ext>
            </a:extLst>
          </p:cNvPr>
          <p:cNvPicPr>
            <a:picLocks noChangeAspect="1"/>
          </p:cNvPicPr>
          <p:nvPr/>
        </p:nvPicPr>
        <p:blipFill>
          <a:blip r:embed="rId9"/>
          <a:stretch>
            <a:fillRect/>
          </a:stretch>
        </p:blipFill>
        <p:spPr>
          <a:xfrm>
            <a:off x="28682736" y="6492788"/>
            <a:ext cx="6704544" cy="4945528"/>
          </a:xfrm>
          <a:prstGeom prst="rect">
            <a:avLst/>
          </a:prstGeom>
        </p:spPr>
      </p:pic>
      <p:sp>
        <p:nvSpPr>
          <p:cNvPr id="48" name="文本框 47">
            <a:extLst>
              <a:ext uri="{FF2B5EF4-FFF2-40B4-BE49-F238E27FC236}">
                <a16:creationId xmlns:a16="http://schemas.microsoft.com/office/drawing/2014/main" id="{EC6C6520-E238-ED0A-65B6-28458D87A596}"/>
              </a:ext>
            </a:extLst>
          </p:cNvPr>
          <p:cNvSpPr txBox="1"/>
          <p:nvPr/>
        </p:nvSpPr>
        <p:spPr>
          <a:xfrm>
            <a:off x="36347400" y="11953875"/>
            <a:ext cx="4800600" cy="1323439"/>
          </a:xfrm>
          <a:prstGeom prst="rect">
            <a:avLst/>
          </a:prstGeom>
          <a:noFill/>
        </p:spPr>
        <p:txBody>
          <a:bodyPr wrap="square" rtlCol="0">
            <a:spAutoFit/>
          </a:bodyPr>
          <a:lstStyle/>
          <a:p>
            <a:r>
              <a:rPr lang="en-US" altLang="zh-CN" sz="1600" dirty="0"/>
              <a:t>RBT6, a distilled Chinese BERT model, not only achieves higher F1 score (93.54% vs 91.70%) but also produces 22% lower carbon emissions, better embodying the sustainability principle of the HEARTS framework.</a:t>
            </a:r>
            <a:endParaRPr lang="zh-CN" altLang="en-US" sz="1600" dirty="0"/>
          </a:p>
        </p:txBody>
      </p:sp>
      <p:sp>
        <p:nvSpPr>
          <p:cNvPr id="49" name="Rectangle 8">
            <a:extLst>
              <a:ext uri="{FF2B5EF4-FFF2-40B4-BE49-F238E27FC236}">
                <a16:creationId xmlns:a16="http://schemas.microsoft.com/office/drawing/2014/main" id="{5830DE7E-B9ED-9350-12FA-09C1F123D610}"/>
              </a:ext>
            </a:extLst>
          </p:cNvPr>
          <p:cNvSpPr>
            <a:spLocks noChangeArrowheads="1"/>
          </p:cNvSpPr>
          <p:nvPr/>
        </p:nvSpPr>
        <p:spPr bwMode="auto">
          <a:xfrm>
            <a:off x="0" y="0"/>
            <a:ext cx="42800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Despite a minor variance in Macro F1 (</a:t>
            </a:r>
            <a:r>
              <a:rPr kumimoji="0" lang="zh-CN" altLang="zh-CN" sz="1800" b="0" i="0" u="none" strike="noStrike" cap="none" normalizeH="0" baseline="0">
                <a:ln>
                  <a:noFill/>
                </a:ln>
                <a:solidFill>
                  <a:schemeClr val="tx1"/>
                </a:solidFill>
                <a:effectLst/>
                <a:latin typeface="Arial" panose="020B0604020202020204" pitchFamily="34" charset="0"/>
                <a:ea typeface="Google Sans Text"/>
              </a:rPr>
              <a:t>$78.12\%$</a:t>
            </a:r>
            <a:r>
              <a:rPr kumimoji="0" lang="zh-CN" altLang="zh-CN" sz="1800" b="0" i="0" u="none" strike="noStrike" cap="none" normalizeH="0" baseline="0">
                <a:ln>
                  <a:noFill/>
                </a:ln>
                <a:solidFill>
                  <a:schemeClr val="tx1"/>
                </a:solidFill>
                <a:effectLst/>
                <a:latin typeface="Arial" panose="020B0604020202020204" pitchFamily="34" charset="0"/>
              </a:rPr>
              <a:t>), the results effectively confirm the </a:t>
            </a:r>
            <a:r>
              <a:rPr kumimoji="0" lang="zh-CN" altLang="zh-CN" sz="1800" b="1" i="0" u="none" strike="noStrike" cap="none" normalizeH="0" baseline="0">
                <a:ln>
                  <a:noFill/>
                </a:ln>
                <a:solidFill>
                  <a:schemeClr val="tx1"/>
                </a:solidFill>
                <a:effectLst/>
                <a:latin typeface="Arial" panose="020B0604020202020204" pitchFamily="34" charset="0"/>
                <a:ea typeface="Google Sans Text"/>
              </a:rPr>
              <a:t>reliability and utility</a:t>
            </a:r>
            <a:r>
              <a:rPr kumimoji="0" lang="zh-CN" altLang="zh-CN" sz="1800" b="0" i="0" u="none" strike="noStrike" cap="none" normalizeH="0" baseline="0">
                <a:ln>
                  <a:noFill/>
                </a:ln>
                <a:solidFill>
                  <a:schemeClr val="tx1"/>
                </a:solidFill>
                <a:effectLst/>
                <a:latin typeface="Arial" panose="020B0604020202020204" pitchFamily="34" charset="0"/>
              </a:rPr>
              <a:t> of the HEARTS framework for stereotype detection.</a:t>
            </a:r>
          </a:p>
        </p:txBody>
      </p:sp>
      <p:pic>
        <p:nvPicPr>
          <p:cNvPr id="54" name="图片 53">
            <a:extLst>
              <a:ext uri="{FF2B5EF4-FFF2-40B4-BE49-F238E27FC236}">
                <a16:creationId xmlns:a16="http://schemas.microsoft.com/office/drawing/2014/main" id="{FC002DF2-6601-6D20-5A88-433345890D70}"/>
              </a:ext>
            </a:extLst>
          </p:cNvPr>
          <p:cNvPicPr>
            <a:picLocks noChangeAspect="1"/>
          </p:cNvPicPr>
          <p:nvPr/>
        </p:nvPicPr>
        <p:blipFill>
          <a:blip r:embed="rId10"/>
          <a:stretch>
            <a:fillRect/>
          </a:stretch>
        </p:blipFill>
        <p:spPr>
          <a:xfrm>
            <a:off x="36663653" y="15876082"/>
            <a:ext cx="4542965" cy="3037010"/>
          </a:xfrm>
          <a:prstGeom prst="rect">
            <a:avLst/>
          </a:prstGeom>
        </p:spPr>
      </p:pic>
      <p:sp>
        <p:nvSpPr>
          <p:cNvPr id="55" name="文本框 54">
            <a:extLst>
              <a:ext uri="{FF2B5EF4-FFF2-40B4-BE49-F238E27FC236}">
                <a16:creationId xmlns:a16="http://schemas.microsoft.com/office/drawing/2014/main" id="{9CEE487D-23B3-20F3-2A93-F7E9992292DB}"/>
              </a:ext>
            </a:extLst>
          </p:cNvPr>
          <p:cNvSpPr txBox="1"/>
          <p:nvPr/>
        </p:nvSpPr>
        <p:spPr>
          <a:xfrm>
            <a:off x="36663653" y="19436089"/>
            <a:ext cx="4225395" cy="2215991"/>
          </a:xfrm>
          <a:prstGeom prst="rect">
            <a:avLst/>
          </a:prstGeom>
          <a:noFill/>
        </p:spPr>
        <p:txBody>
          <a:bodyPr wrap="square" rtlCol="0">
            <a:spAutoFit/>
          </a:bodyPr>
          <a:lstStyle/>
          <a:p>
            <a:r>
              <a:rPr lang="en-US" altLang="zh-CN" sz="2400" dirty="0"/>
              <a:t>The performance difference between RBT6 and </a:t>
            </a:r>
          </a:p>
          <a:p>
            <a:r>
              <a:rPr lang="en-US" altLang="zh-CN" sz="2400" dirty="0"/>
              <a:t>ALBERT is statistically significant (McNemar's χ² = 8.02, p &lt; 0.01). </a:t>
            </a:r>
            <a:endParaRPr lang="en-GB" altLang="zh-CN" sz="2400" dirty="0"/>
          </a:p>
          <a:p>
            <a:endParaRPr lang="zh-CN" altLang="en-US" dirty="0"/>
          </a:p>
        </p:txBody>
      </p:sp>
      <p:pic>
        <p:nvPicPr>
          <p:cNvPr id="57" name="图片 56">
            <a:extLst>
              <a:ext uri="{FF2B5EF4-FFF2-40B4-BE49-F238E27FC236}">
                <a16:creationId xmlns:a16="http://schemas.microsoft.com/office/drawing/2014/main" id="{1BE609EB-A42A-961E-AFAF-DB8A920D8880}"/>
              </a:ext>
            </a:extLst>
          </p:cNvPr>
          <p:cNvPicPr>
            <a:picLocks noChangeAspect="1"/>
          </p:cNvPicPr>
          <p:nvPr/>
        </p:nvPicPr>
        <p:blipFill>
          <a:blip r:embed="rId11"/>
          <a:stretch>
            <a:fillRect/>
          </a:stretch>
        </p:blipFill>
        <p:spPr>
          <a:xfrm>
            <a:off x="28682735" y="14971101"/>
            <a:ext cx="7617633" cy="4623480"/>
          </a:xfrm>
          <a:prstGeom prst="rect">
            <a:avLst/>
          </a:prstGeom>
        </p:spPr>
      </p:pic>
      <p:sp>
        <p:nvSpPr>
          <p:cNvPr id="60" name="文本框 59">
            <a:extLst>
              <a:ext uri="{FF2B5EF4-FFF2-40B4-BE49-F238E27FC236}">
                <a16:creationId xmlns:a16="http://schemas.microsoft.com/office/drawing/2014/main" id="{93C036C5-9BE0-C693-8856-B97FBF78A5F3}"/>
              </a:ext>
            </a:extLst>
          </p:cNvPr>
          <p:cNvSpPr txBox="1"/>
          <p:nvPr/>
        </p:nvSpPr>
        <p:spPr>
          <a:xfrm>
            <a:off x="28999542" y="19889788"/>
            <a:ext cx="7300826" cy="1762291"/>
          </a:xfrm>
          <a:prstGeom prst="rect">
            <a:avLst/>
          </a:prstGeom>
          <a:noFill/>
        </p:spPr>
        <p:txBody>
          <a:bodyPr wrap="square" rtlCol="0">
            <a:spAutoFit/>
          </a:bodyPr>
          <a:lstStyle/>
          <a:p>
            <a:r>
              <a:rPr lang="en-US" altLang="zh-CN" dirty="0"/>
              <a:t>Through token-level and sentence-level SHAP and LIME analyses,</a:t>
            </a:r>
            <a:br>
              <a:rPr lang="en-US" altLang="zh-CN" dirty="0"/>
            </a:br>
            <a:r>
              <a:rPr lang="en-US" altLang="zh-CN" dirty="0"/>
              <a:t>we observed a high degree of consistency, indicating strong model reliability.</a:t>
            </a:r>
            <a:br>
              <a:rPr lang="en-US" altLang="zh-CN" dirty="0"/>
            </a:br>
            <a:r>
              <a:rPr lang="en-US" altLang="zh-CN" dirty="0"/>
              <a:t>The JS Divergence further confirms that, at the token level, the explanations produced by the two methods are extremely similar in their distributions.</a:t>
            </a:r>
            <a:endParaRPr lang="zh-CN" altLang="en-US" dirty="0"/>
          </a:p>
        </p:txBody>
      </p:sp>
      <p:sp>
        <p:nvSpPr>
          <p:cNvPr id="61" name="文本框 60">
            <a:extLst>
              <a:ext uri="{FF2B5EF4-FFF2-40B4-BE49-F238E27FC236}">
                <a16:creationId xmlns:a16="http://schemas.microsoft.com/office/drawing/2014/main" id="{B7945E10-89B8-0FA2-D93B-96C5C7708980}"/>
              </a:ext>
            </a:extLst>
          </p:cNvPr>
          <p:cNvSpPr txBox="1"/>
          <p:nvPr/>
        </p:nvSpPr>
        <p:spPr>
          <a:xfrm>
            <a:off x="28819695" y="23286638"/>
            <a:ext cx="10881110" cy="4524315"/>
          </a:xfrm>
          <a:prstGeom prst="rect">
            <a:avLst/>
          </a:prstGeom>
          <a:noFill/>
        </p:spPr>
        <p:txBody>
          <a:bodyPr wrap="square" rtlCol="0">
            <a:spAutoFit/>
          </a:bodyPr>
          <a:lstStyle/>
          <a:p>
            <a:r>
              <a:rPr lang="en-US" altLang="zh-CN" b="1" dirty="0"/>
              <a:t>SDG Alignment</a:t>
            </a:r>
            <a:endParaRPr lang="en-US" altLang="zh-CN" dirty="0"/>
          </a:p>
          <a:p>
            <a:r>
              <a:rPr lang="en-US" altLang="zh-CN" b="1" dirty="0"/>
              <a:t>SDG 10 (Reduced Inequalities)</a:t>
            </a:r>
            <a:r>
              <a:rPr lang="en-US" altLang="zh-CN" dirty="0"/>
              <a:t>: Detecting regional stereotypes helps identify and mitigate discrimination against people from specific geographic areas</a:t>
            </a:r>
          </a:p>
          <a:p>
            <a:r>
              <a:rPr lang="en-US" altLang="zh-CN" b="1" dirty="0"/>
              <a:t>SDG 16 (Peace, Justice &amp; Strong Institutions)</a:t>
            </a:r>
            <a:r>
              <a:rPr lang="en-US" altLang="zh-CN" dirty="0"/>
              <a:t>: Contributes to reducing online hate speech and promoting inclusive digital communities</a:t>
            </a:r>
          </a:p>
          <a:p>
            <a:r>
              <a:rPr lang="en-US" altLang="zh-CN" b="1" dirty="0"/>
              <a:t>Ethical Considerations</a:t>
            </a:r>
            <a:endParaRPr lang="en-US" altLang="zh-CN" dirty="0"/>
          </a:p>
          <a:p>
            <a:r>
              <a:rPr lang="en-US" altLang="zh-CN" dirty="0"/>
              <a:t>Manual annotation cannot guarantee the exclusion of annotator bias</a:t>
            </a:r>
          </a:p>
          <a:p>
            <a:r>
              <a:rPr lang="en-US" altLang="zh-CN" dirty="0"/>
              <a:t>Lack of multi-reviewer cross-validation may introduce subjective inconsistencies</a:t>
            </a:r>
          </a:p>
          <a:p>
            <a:r>
              <a:rPr lang="en-US" altLang="zh-CN" b="1" dirty="0"/>
              <a:t>Limitations</a:t>
            </a:r>
            <a:endParaRPr lang="en-US" altLang="zh-CN" dirty="0"/>
          </a:p>
          <a:p>
            <a:r>
              <a:rPr lang="en-US" altLang="zh-CN" dirty="0"/>
              <a:t>Limited dataset size due to data scarcity; unable to conduct province-level ablation studies</a:t>
            </a:r>
          </a:p>
          <a:p>
            <a:r>
              <a:rPr lang="en-US" altLang="zh-CN" dirty="0"/>
              <a:t>Model trained on short sentences (similar to HEARTS), limiting performance on longer texts</a:t>
            </a:r>
          </a:p>
          <a:p>
            <a:r>
              <a:rPr lang="en-US" altLang="zh-CN" dirty="0"/>
              <a:t>Class imbalance: predominantly negative stereotypes; positive stereotypes underrepresented</a:t>
            </a:r>
          </a:p>
          <a:p>
            <a:r>
              <a:rPr lang="en-US" altLang="zh-CN" b="1" dirty="0"/>
              <a:t>Future Work</a:t>
            </a:r>
            <a:endParaRPr lang="en-US" altLang="zh-CN" dirty="0"/>
          </a:p>
          <a:p>
            <a:r>
              <a:rPr lang="en-US" altLang="zh-CN" dirty="0"/>
              <a:t>Explore Sparse Autoencoders (SAE) to identify and deactivate bias-encoding neurons for model debiasing</a:t>
            </a:r>
          </a:p>
          <a:p>
            <a:endParaRPr lang="zh-CN" altLang="en-US" dirty="0"/>
          </a:p>
        </p:txBody>
      </p:sp>
      <p:pic>
        <p:nvPicPr>
          <p:cNvPr id="63" name="图片 62" descr="一群人正在聊天&#10;&#10;AI 生成的内容可能不正确。">
            <a:extLst>
              <a:ext uri="{FF2B5EF4-FFF2-40B4-BE49-F238E27FC236}">
                <a16:creationId xmlns:a16="http://schemas.microsoft.com/office/drawing/2014/main" id="{2E5A071D-9B4F-A8A1-FFB0-309597698BD4}"/>
              </a:ext>
            </a:extLst>
          </p:cNvPr>
          <p:cNvPicPr>
            <a:picLocks noChangeAspect="1"/>
          </p:cNvPicPr>
          <p:nvPr/>
        </p:nvPicPr>
        <p:blipFill>
          <a:blip r:embed="rId12"/>
          <a:stretch>
            <a:fillRect/>
          </a:stretch>
        </p:blipFill>
        <p:spPr>
          <a:xfrm>
            <a:off x="1733877" y="22937434"/>
            <a:ext cx="4478238" cy="4131709"/>
          </a:xfrm>
          <a:prstGeom prst="rect">
            <a:avLst/>
          </a:prstGeom>
        </p:spPr>
      </p:pic>
      <p:sp>
        <p:nvSpPr>
          <p:cNvPr id="64" name="文本框 63">
            <a:extLst>
              <a:ext uri="{FF2B5EF4-FFF2-40B4-BE49-F238E27FC236}">
                <a16:creationId xmlns:a16="http://schemas.microsoft.com/office/drawing/2014/main" id="{3A08A88F-7CD9-CDCD-7C80-229A983B1872}"/>
              </a:ext>
            </a:extLst>
          </p:cNvPr>
          <p:cNvSpPr txBox="1"/>
          <p:nvPr/>
        </p:nvSpPr>
        <p:spPr>
          <a:xfrm>
            <a:off x="7355970" y="22824973"/>
            <a:ext cx="4900144" cy="1569660"/>
          </a:xfrm>
          <a:prstGeom prst="rect">
            <a:avLst/>
          </a:prstGeom>
          <a:noFill/>
        </p:spPr>
        <p:txBody>
          <a:bodyPr wrap="square" rtlCol="0">
            <a:spAutoFit/>
          </a:bodyPr>
          <a:lstStyle/>
          <a:p>
            <a:r>
              <a:rPr lang="en-US" altLang="zh-CN" sz="2400" dirty="0"/>
              <a:t>When you ask the Chinese agent </a:t>
            </a:r>
            <a:r>
              <a:rPr lang="en-US" altLang="zh-CN" sz="2400" dirty="0" err="1"/>
              <a:t>Doubao</a:t>
            </a:r>
            <a:r>
              <a:rPr lang="en-US" altLang="zh-CN" sz="2400" dirty="0"/>
              <a:t> to draw a picture of a Shanghai person and a Taizhou person together.</a:t>
            </a:r>
            <a:endParaRPr lang="zh-CN" altLang="en-US" sz="2400" dirty="0"/>
          </a:p>
        </p:txBody>
      </p:sp>
      <p:sp>
        <p:nvSpPr>
          <p:cNvPr id="66" name="文本框 65">
            <a:extLst>
              <a:ext uri="{FF2B5EF4-FFF2-40B4-BE49-F238E27FC236}">
                <a16:creationId xmlns:a16="http://schemas.microsoft.com/office/drawing/2014/main" id="{8D8C41A0-5F23-A32E-24E2-4297A3B70F88}"/>
              </a:ext>
            </a:extLst>
          </p:cNvPr>
          <p:cNvSpPr txBox="1"/>
          <p:nvPr/>
        </p:nvSpPr>
        <p:spPr>
          <a:xfrm>
            <a:off x="7355970" y="25146878"/>
            <a:ext cx="4900144" cy="1569660"/>
          </a:xfrm>
          <a:prstGeom prst="rect">
            <a:avLst/>
          </a:prstGeom>
          <a:noFill/>
        </p:spPr>
        <p:txBody>
          <a:bodyPr wrap="square" rtlCol="0">
            <a:spAutoFit/>
          </a:bodyPr>
          <a:lstStyle/>
          <a:p>
            <a:r>
              <a:rPr lang="en-US" altLang="zh-CN" sz="3200" dirty="0">
                <a:solidFill>
                  <a:srgbClr val="FF0000"/>
                </a:solidFill>
              </a:rPr>
              <a:t>Imagine what would happen if it were used in a recruitment system!!!</a:t>
            </a:r>
            <a:endParaRPr lang="zh-CN" altLang="en-US" sz="3200" dirty="0">
              <a:solidFill>
                <a:srgbClr val="FF0000"/>
              </a:solidFill>
            </a:endParaRPr>
          </a:p>
        </p:txBody>
      </p:sp>
    </p:spTree>
    <p:extLst>
      <p:ext uri="{BB962C8B-B14F-4D97-AF65-F5344CB8AC3E}">
        <p14:creationId xmlns:p14="http://schemas.microsoft.com/office/powerpoint/2010/main" val="3552670003"/>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2.xml><?xml version="1.0" encoding="utf-8"?>
<ds:datastoreItem xmlns:ds="http://schemas.openxmlformats.org/officeDocument/2006/customXml" ds:itemID="{CE35FEB0-B839-4E5E-AADA-024AA63178E7}">
  <ds:schemaRefs>
    <ds:schemaRef ds:uri="http://www.w3.org/XML/1998/namespace"/>
    <ds:schemaRef ds:uri="31319a9f-c50a-4d3b-8fa9-492cace4e4c3"/>
    <ds:schemaRef ds:uri="http://schemas.microsoft.com/office/2006/documentManagement/types"/>
    <ds:schemaRef ds:uri="http://purl.org/dc/terms/"/>
    <ds:schemaRef ds:uri="http://purl.org/dc/elements/1.1/"/>
    <ds:schemaRef ds:uri="http://schemas.microsoft.com/office/infopath/2007/PartnerControls"/>
    <ds:schemaRef ds:uri="d5fb6ed1-db9c-48a3-a5c6-9c2d850d1a1b"/>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549</TotalTime>
  <Words>700</Words>
  <Application>Microsoft Office PowerPoint</Application>
  <PresentationFormat>自定义</PresentationFormat>
  <Paragraphs>62</Paragraphs>
  <Slides>1</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1</vt:i4>
      </vt:variant>
    </vt:vector>
  </HeadingPairs>
  <TitlesOfParts>
    <vt:vector size="3" baseType="lpstr">
      <vt:lpstr>Arial</vt:lpstr>
      <vt:lpstr>UCL_Black_A0_Landscape_Poster_Theme</vt:lpstr>
      <vt:lpstr>ChineseHEARTS: Using Hearts to Detect Regional Stereotypes in Chinese Texts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洸 胡</cp:lastModifiedBy>
  <cp:revision>11</cp:revision>
  <dcterms:created xsi:type="dcterms:W3CDTF">2020-10-12T16:47:39Z</dcterms:created>
  <dcterms:modified xsi:type="dcterms:W3CDTF">2026-02-11T09:51:58Z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